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6" r:id="rId9"/>
    <p:sldId id="267" r:id="rId10"/>
    <p:sldId id="268" r:id="rId11"/>
    <p:sldId id="261" r:id="rId12"/>
    <p:sldId id="265" r:id="rId13"/>
    <p:sldId id="269" r:id="rId14"/>
    <p:sldId id="270" r:id="rId15"/>
    <p:sldId id="262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E04"/>
    <a:srgbClr val="C492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2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9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09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1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16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73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36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8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00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10/8/2022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114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5FA838A-0E6E-4C88-AD16-9F85F559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76151C-B860-4795-BFFE-F03EA5ED1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09A6CDA-1F80-461D-8F38-7CB129143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CDB1976-3A6B-4C16-97AC-67C792186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CA8B170-F785-4124-87F7-3572171AF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9AF682-A8D7-4472-A839-942C27784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C796E0-2433-4EC2-BC73-AE164D10E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30062F3-843F-4526-900A-D2E208793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DCB46FC-1F32-4277-859B-CA43B63EC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8221B7-2F05-4B1C-86FD-19584DC95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2AF832F-AB88-42C7-B2F7-4BF3659A5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9BC4C10-0437-44D7-9B16-5D65CBDE5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3635B49-FBB3-46C2-9DF8-CF0075EE3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6703F5-894D-4289-97F5-E57DD4092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24">
              <a:extLst>
                <a:ext uri="{FF2B5EF4-FFF2-40B4-BE49-F238E27FC236}">
                  <a16:creationId xmlns:a16="http://schemas.microsoft.com/office/drawing/2014/main" id="{54005768-6A84-42F3-B812-F73EFC6A3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25">
              <a:extLst>
                <a:ext uri="{FF2B5EF4-FFF2-40B4-BE49-F238E27FC236}">
                  <a16:creationId xmlns:a16="http://schemas.microsoft.com/office/drawing/2014/main" id="{E9764DCF-F546-4CF1-AD5D-48FC34631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26">
              <a:extLst>
                <a:ext uri="{FF2B5EF4-FFF2-40B4-BE49-F238E27FC236}">
                  <a16:creationId xmlns:a16="http://schemas.microsoft.com/office/drawing/2014/main" id="{4D4A8437-E10D-4D18-8C3F-DA4A6CF4F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16393C-72E3-4119-8F85-2BE2F3335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CE950CD-0BA2-4E8E-8A28-238F5A128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44E765B-48B0-4E85-8F07-5A919C71D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66722-3EF0-4F8A-9DC8-78E0707CB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F9B387-70F9-4CAC-A228-6CE60EC3F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27FA5C8-229C-44FF-B402-6F923E45C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EBC897A-E45F-4C79-AF98-0822C279A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5AB8DD1-BC74-473C-A3BD-D8FB548B5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7BBCDF-045D-48C1-A45C-BEEB892B3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3A2613-A9FC-4330-8BF0-AF8AA2A23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06C82F6-F384-4FF8-8C8D-E2E8C4F3E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A1AD9FE-6990-40AF-BA95-B0CB398A4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A32048C-7FE5-4B3D-9FC0-C544A1217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81D93C9-C94C-4F4C-97DA-01D1AF5E9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1596736-466A-49D2-9B3C-FC567257CB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DB537E44-9142-4F0D-A29D-C1409784F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368205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859B9B-9662-AA62-C294-64903F502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3439314"/>
            <a:ext cx="10809844" cy="1608021"/>
          </a:xfrm>
        </p:spPr>
        <p:txBody>
          <a:bodyPr anchor="t">
            <a:normAutofit/>
          </a:bodyPr>
          <a:lstStyle/>
          <a:p>
            <a:r>
              <a:rPr lang="it-IT"/>
              <a:t>MODELLED ALNS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67274B-DCB4-CE9E-EBB2-6F0E20898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6744" y="5067957"/>
            <a:ext cx="4414178" cy="1075444"/>
          </a:xfrm>
        </p:spPr>
        <p:txBody>
          <a:bodyPr anchor="b">
            <a:normAutofit/>
          </a:bodyPr>
          <a:lstStyle/>
          <a:p>
            <a:pPr algn="r"/>
            <a:r>
              <a:rPr lang="it-IT"/>
              <a:t>Francesco Baioni</a:t>
            </a:r>
          </a:p>
          <a:p>
            <a:pPr algn="r"/>
            <a:r>
              <a:rPr lang="it-IT"/>
              <a:t>Cristian Cingolani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222FB-47B9-A945-D416-1CBF69650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540" b="13709"/>
          <a:stretch/>
        </p:blipFill>
        <p:spPr>
          <a:xfrm>
            <a:off x="-6214" y="10"/>
            <a:ext cx="12214825" cy="3267587"/>
          </a:xfrm>
          <a:custGeom>
            <a:avLst/>
            <a:gdLst/>
            <a:ahLst/>
            <a:cxnLst/>
            <a:rect l="l" t="t" r="r" b="b"/>
            <a:pathLst>
              <a:path w="12214825" h="3383384">
                <a:moveTo>
                  <a:pt x="12213819" y="0"/>
                </a:moveTo>
                <a:cubicBezTo>
                  <a:pt x="12213819" y="29107"/>
                  <a:pt x="12214067" y="89770"/>
                  <a:pt x="12214502" y="174101"/>
                </a:cubicBezTo>
                <a:lnTo>
                  <a:pt x="12214825" y="234681"/>
                </a:lnTo>
                <a:lnTo>
                  <a:pt x="12214825" y="2718323"/>
                </a:lnTo>
                <a:lnTo>
                  <a:pt x="11377417" y="2725712"/>
                </a:lnTo>
                <a:cubicBezTo>
                  <a:pt x="7318291" y="2799276"/>
                  <a:pt x="6189525" y="3387660"/>
                  <a:pt x="3246747" y="3383361"/>
                </a:cubicBezTo>
                <a:cubicBezTo>
                  <a:pt x="2493396" y="3382260"/>
                  <a:pt x="1619330" y="3339570"/>
                  <a:pt x="544071" y="3235389"/>
                </a:cubicBezTo>
                <a:lnTo>
                  <a:pt x="19466" y="3181198"/>
                </a:lnTo>
                <a:cubicBezTo>
                  <a:pt x="22117" y="2650999"/>
                  <a:pt x="12840" y="2122787"/>
                  <a:pt x="3563" y="1594575"/>
                </a:cubicBezTo>
                <a:lnTo>
                  <a:pt x="0" y="1239098"/>
                </a:lnTo>
                <a:lnTo>
                  <a:pt x="0" y="79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817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E219F2-8206-4090-89E0-3BF4F778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Modelled</a:t>
            </a:r>
            <a:r>
              <a:rPr lang="it-IT" dirty="0"/>
              <a:t> ALNS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C12594D0-5522-484F-B745-80944FF9C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210718"/>
              </p:ext>
            </p:extLst>
          </p:nvPr>
        </p:nvGraphicFramePr>
        <p:xfrm>
          <a:off x="6845720" y="1113341"/>
          <a:ext cx="3889876" cy="2460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483722">
                  <a:extLst>
                    <a:ext uri="{9D8B030D-6E8A-4147-A177-3AD203B41FA5}">
                      <a16:colId xmlns:a16="http://schemas.microsoft.com/office/drawing/2014/main" val="3019348602"/>
                    </a:ext>
                  </a:extLst>
                </a:gridCol>
                <a:gridCol w="193489">
                  <a:extLst>
                    <a:ext uri="{9D8B030D-6E8A-4147-A177-3AD203B41FA5}">
                      <a16:colId xmlns:a16="http://schemas.microsoft.com/office/drawing/2014/main" val="4078648487"/>
                    </a:ext>
                  </a:extLst>
                </a:gridCol>
                <a:gridCol w="290234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  <a:gridCol w="483723">
                  <a:extLst>
                    <a:ext uri="{9D8B030D-6E8A-4147-A177-3AD203B41FA5}">
                      <a16:colId xmlns:a16="http://schemas.microsoft.com/office/drawing/2014/main" val="3407103486"/>
                    </a:ext>
                  </a:extLst>
                </a:gridCol>
              </a:tblGrid>
              <a:tr h="273357">
                <a:tc rowSpan="4" gridSpan="3">
                  <a:txBody>
                    <a:bodyPr/>
                    <a:lstStyle/>
                    <a:p>
                      <a:r>
                        <a:rPr lang="it-IT" sz="1100" dirty="0" err="1"/>
                        <a:t>RandomDestroyStation</a:t>
                      </a:r>
                      <a:r>
                        <a:rPr lang="it-IT" sz="1100" dirty="0"/>
                        <a:t> | Acc: 1,00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62404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565348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08073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Normal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609229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V.Good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775680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5C3040B7-FA99-4400-B54E-5C3930E46EFE}"/>
              </a:ext>
            </a:extLst>
          </p:cNvPr>
          <p:cNvSpPr txBox="1"/>
          <p:nvPr/>
        </p:nvSpPr>
        <p:spPr>
          <a:xfrm>
            <a:off x="7329318" y="741554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4-WAY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0C92562B-F74E-43FD-93DD-F6A480608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196662"/>
            <a:ext cx="3968632" cy="693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600" dirty="0"/>
              <a:t>Some </a:t>
            </a:r>
            <a:r>
              <a:rPr lang="it-IT" sz="1600" dirty="0" err="1"/>
              <a:t>statistics</a:t>
            </a:r>
            <a:r>
              <a:rPr lang="it-IT" sz="1600" dirty="0"/>
              <a:t> of the </a:t>
            </a:r>
            <a:r>
              <a:rPr lang="it-IT" sz="1600" dirty="0" err="1"/>
              <a:t>train</a:t>
            </a:r>
            <a:r>
              <a:rPr lang="it-IT" sz="1600" dirty="0"/>
              <a:t>-test </a:t>
            </a:r>
            <a:r>
              <a:rPr lang="it-IT" sz="1600" dirty="0" err="1"/>
              <a:t>phase</a:t>
            </a:r>
            <a:r>
              <a:rPr lang="it-IT" sz="1600" dirty="0"/>
              <a:t> </a:t>
            </a:r>
          </a:p>
          <a:p>
            <a:endParaRPr lang="it-IT" sz="1600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graphicFrame>
        <p:nvGraphicFramePr>
          <p:cNvPr id="11" name="Tabella 4">
            <a:extLst>
              <a:ext uri="{FF2B5EF4-FFF2-40B4-BE49-F238E27FC236}">
                <a16:creationId xmlns:a16="http://schemas.microsoft.com/office/drawing/2014/main" id="{8777197A-DEA5-4F41-AB31-EAB6B3BFA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878201"/>
              </p:ext>
            </p:extLst>
          </p:nvPr>
        </p:nvGraphicFramePr>
        <p:xfrm>
          <a:off x="6845720" y="3573554"/>
          <a:ext cx="3889876" cy="2460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483722">
                  <a:extLst>
                    <a:ext uri="{9D8B030D-6E8A-4147-A177-3AD203B41FA5}">
                      <a16:colId xmlns:a16="http://schemas.microsoft.com/office/drawing/2014/main" val="3019348602"/>
                    </a:ext>
                  </a:extLst>
                </a:gridCol>
                <a:gridCol w="193489">
                  <a:extLst>
                    <a:ext uri="{9D8B030D-6E8A-4147-A177-3AD203B41FA5}">
                      <a16:colId xmlns:a16="http://schemas.microsoft.com/office/drawing/2014/main" val="4078648487"/>
                    </a:ext>
                  </a:extLst>
                </a:gridCol>
                <a:gridCol w="290234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  <a:gridCol w="483723">
                  <a:extLst>
                    <a:ext uri="{9D8B030D-6E8A-4147-A177-3AD203B41FA5}">
                      <a16:colId xmlns:a16="http://schemas.microsoft.com/office/drawing/2014/main" val="3407103486"/>
                    </a:ext>
                  </a:extLst>
                </a:gridCol>
              </a:tblGrid>
              <a:tr h="273357">
                <a:tc rowSpan="4" gridSpan="3">
                  <a:txBody>
                    <a:bodyPr/>
                    <a:lstStyle/>
                    <a:p>
                      <a:r>
                        <a:rPr lang="it-IT" sz="1100" dirty="0" err="1"/>
                        <a:t>LongestWaitingTimeDestroyStation</a:t>
                      </a:r>
                      <a:r>
                        <a:rPr lang="it-IT" sz="1100" dirty="0"/>
                        <a:t> | Acc: 0,929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62404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565348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08073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Normal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0,67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0,80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0,50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0,67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609229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V.Good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775680"/>
                  </a:ext>
                </a:extLst>
              </a:tr>
            </a:tbl>
          </a:graphicData>
        </a:graphic>
      </p:graphicFrame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307E4F31-E2E1-4FF1-A4D6-E8972B8DF6D0}"/>
              </a:ext>
            </a:extLst>
          </p:cNvPr>
          <p:cNvCxnSpPr>
            <a:cxnSpLocks/>
          </p:cNvCxnSpPr>
          <p:nvPr/>
        </p:nvCxnSpPr>
        <p:spPr>
          <a:xfrm>
            <a:off x="10715496" y="807937"/>
            <a:ext cx="0" cy="522583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5D7273D-758B-4C7B-BE5C-6BB13690DEC7}"/>
              </a:ext>
            </a:extLst>
          </p:cNvPr>
          <p:cNvCxnSpPr>
            <a:cxnSpLocks/>
          </p:cNvCxnSpPr>
          <p:nvPr/>
        </p:nvCxnSpPr>
        <p:spPr>
          <a:xfrm>
            <a:off x="6845717" y="807937"/>
            <a:ext cx="0" cy="522583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ella 13">
            <a:extLst>
              <a:ext uri="{FF2B5EF4-FFF2-40B4-BE49-F238E27FC236}">
                <a16:creationId xmlns:a16="http://schemas.microsoft.com/office/drawing/2014/main" id="{DDF3F4BF-CB28-4BFB-A40C-7E27C05F10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124456"/>
              </p:ext>
            </p:extLst>
          </p:nvPr>
        </p:nvGraphicFramePr>
        <p:xfrm>
          <a:off x="691079" y="3402976"/>
          <a:ext cx="5418666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792231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70264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Bad</a:t>
                      </a:r>
                      <a:r>
                        <a:rPr lang="it-IT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&lt;=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3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Normal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&gt; 0 &amp;&amp; &lt;= 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905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&gt; 1500 &amp;&amp; &lt;= 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876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Very</a:t>
                      </a:r>
                      <a:r>
                        <a:rPr lang="it-IT" dirty="0"/>
                        <a:t> 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&gt; 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4882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863DF90-A5B7-B832-B6C9-67D6C802953A}"/>
              </a:ext>
            </a:extLst>
          </p:cNvPr>
          <p:cNvSpPr txBox="1"/>
          <p:nvPr/>
        </p:nvSpPr>
        <p:spPr>
          <a:xfrm>
            <a:off x="670980" y="305966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4-WAY</a:t>
            </a:r>
          </a:p>
        </p:txBody>
      </p:sp>
    </p:spTree>
    <p:extLst>
      <p:ext uri="{BB962C8B-B14F-4D97-AF65-F5344CB8AC3E}">
        <p14:creationId xmlns:p14="http://schemas.microsoft.com/office/powerpoint/2010/main" val="3067750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Tabella 26">
            <a:extLst>
              <a:ext uri="{FF2B5EF4-FFF2-40B4-BE49-F238E27FC236}">
                <a16:creationId xmlns:a16="http://schemas.microsoft.com/office/drawing/2014/main" id="{A1B294CF-BF2C-469C-8B82-B820E8747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585117"/>
              </p:ext>
            </p:extLst>
          </p:nvPr>
        </p:nvGraphicFramePr>
        <p:xfrm>
          <a:off x="6095998" y="4432342"/>
          <a:ext cx="5826623" cy="1980000"/>
        </p:xfrm>
        <a:graphic>
          <a:graphicData uri="http://schemas.openxmlformats.org/drawingml/2006/table">
            <a:tbl>
              <a:tblPr/>
              <a:tblGrid>
                <a:gridCol w="615105">
                  <a:extLst>
                    <a:ext uri="{9D8B030D-6E8A-4147-A177-3AD203B41FA5}">
                      <a16:colId xmlns:a16="http://schemas.microsoft.com/office/drawing/2014/main" val="2987380126"/>
                    </a:ext>
                  </a:extLst>
                </a:gridCol>
                <a:gridCol w="1375431">
                  <a:extLst>
                    <a:ext uri="{9D8B030D-6E8A-4147-A177-3AD203B41FA5}">
                      <a16:colId xmlns:a16="http://schemas.microsoft.com/office/drawing/2014/main" val="1599916755"/>
                    </a:ext>
                  </a:extLst>
                </a:gridCol>
                <a:gridCol w="1333131">
                  <a:extLst>
                    <a:ext uri="{9D8B030D-6E8A-4147-A177-3AD203B41FA5}">
                      <a16:colId xmlns:a16="http://schemas.microsoft.com/office/drawing/2014/main" val="2419163380"/>
                    </a:ext>
                  </a:extLst>
                </a:gridCol>
                <a:gridCol w="1305332">
                  <a:extLst>
                    <a:ext uri="{9D8B030D-6E8A-4147-A177-3AD203B41FA5}">
                      <a16:colId xmlns:a16="http://schemas.microsoft.com/office/drawing/2014/main" val="2069704274"/>
                    </a:ext>
                  </a:extLst>
                </a:gridCol>
                <a:gridCol w="1197624">
                  <a:extLst>
                    <a:ext uri="{9D8B030D-6E8A-4147-A177-3AD203B41FA5}">
                      <a16:colId xmlns:a16="http://schemas.microsoft.com/office/drawing/2014/main" val="2957107461"/>
                    </a:ext>
                  </a:extLst>
                </a:gridCol>
              </a:tblGrid>
              <a:tr h="220000">
                <a:tc>
                  <a:txBody>
                    <a:bodyPr/>
                    <a:lstStyle/>
                    <a:p>
                      <a:pPr algn="r" fontAlgn="ctr"/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InitOF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FinalOF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DiffOF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>
                          <a:effectLst/>
                        </a:rPr>
                        <a:t>Time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6075143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count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6983900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mean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46506.869404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37673.794825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8833.074579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4.408615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0293540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std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24263.894308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22289.547359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9684.700113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4.164475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2780296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min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5046.040396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1970.099430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0.000000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0.531571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77230466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25%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26007.932549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18071.531024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2117.314395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1.099637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4268472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50%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42179.816260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31632.370458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5810.069088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2.580411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939659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75%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64183.674407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53791.887764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11663.044569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6.867219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75832407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max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116375.166730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95607.870804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55010.388829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35.290771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04858370"/>
                  </a:ext>
                </a:extLst>
              </a:tr>
            </a:tbl>
          </a:graphicData>
        </a:graphic>
      </p:graphicFrame>
      <p:graphicFrame>
        <p:nvGraphicFramePr>
          <p:cNvPr id="25" name="Tabella 24">
            <a:extLst>
              <a:ext uri="{FF2B5EF4-FFF2-40B4-BE49-F238E27FC236}">
                <a16:creationId xmlns:a16="http://schemas.microsoft.com/office/drawing/2014/main" id="{562382DA-1745-491D-9B18-0E7698871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243256"/>
              </p:ext>
            </p:extLst>
          </p:nvPr>
        </p:nvGraphicFramePr>
        <p:xfrm>
          <a:off x="6096000" y="2445428"/>
          <a:ext cx="5867055" cy="1980000"/>
        </p:xfrm>
        <a:graphic>
          <a:graphicData uri="http://schemas.openxmlformats.org/drawingml/2006/table">
            <a:tbl>
              <a:tblPr/>
              <a:tblGrid>
                <a:gridCol w="646813">
                  <a:extLst>
                    <a:ext uri="{9D8B030D-6E8A-4147-A177-3AD203B41FA5}">
                      <a16:colId xmlns:a16="http://schemas.microsoft.com/office/drawing/2014/main" val="1673305237"/>
                    </a:ext>
                  </a:extLst>
                </a:gridCol>
                <a:gridCol w="1370222">
                  <a:extLst>
                    <a:ext uri="{9D8B030D-6E8A-4147-A177-3AD203B41FA5}">
                      <a16:colId xmlns:a16="http://schemas.microsoft.com/office/drawing/2014/main" val="3495878188"/>
                    </a:ext>
                  </a:extLst>
                </a:gridCol>
                <a:gridCol w="1310644">
                  <a:extLst>
                    <a:ext uri="{9D8B030D-6E8A-4147-A177-3AD203B41FA5}">
                      <a16:colId xmlns:a16="http://schemas.microsoft.com/office/drawing/2014/main" val="1021736694"/>
                    </a:ext>
                  </a:extLst>
                </a:gridCol>
                <a:gridCol w="1276603">
                  <a:extLst>
                    <a:ext uri="{9D8B030D-6E8A-4147-A177-3AD203B41FA5}">
                      <a16:colId xmlns:a16="http://schemas.microsoft.com/office/drawing/2014/main" val="2932032006"/>
                    </a:ext>
                  </a:extLst>
                </a:gridCol>
                <a:gridCol w="1262773">
                  <a:extLst>
                    <a:ext uri="{9D8B030D-6E8A-4147-A177-3AD203B41FA5}">
                      <a16:colId xmlns:a16="http://schemas.microsoft.com/office/drawing/2014/main" val="3032048063"/>
                    </a:ext>
                  </a:extLst>
                </a:gridCol>
              </a:tblGrid>
              <a:tr h="220000">
                <a:tc>
                  <a:txBody>
                    <a:bodyPr/>
                    <a:lstStyle/>
                    <a:p>
                      <a:pPr algn="r" fontAlgn="ctr"/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InitOF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FinalOF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DiffOF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>
                          <a:effectLst/>
                        </a:rPr>
                        <a:t>Time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9379071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count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5873449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mean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46782.977939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37599.775844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9183.202095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4.468675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0147396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std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24026.703183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22515.569895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9717.384409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3.925686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1966088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min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5046.040396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2499.983522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0.000000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0.563701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531114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25%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27399.906993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17402.284021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2238.616278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1.358506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4244665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50%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41977.408199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31009.661791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6238.131070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2.701153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8449717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75%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64171.873397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54782.143466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12924.046322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7.197181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3602290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max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114850.280259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95674.825868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52910.941437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26.888164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699660"/>
                  </a:ext>
                </a:extLst>
              </a:tr>
            </a:tbl>
          </a:graphicData>
        </a:graphic>
      </p:graphicFrame>
      <p:graphicFrame>
        <p:nvGraphicFramePr>
          <p:cNvPr id="26" name="Tabella 25">
            <a:extLst>
              <a:ext uri="{FF2B5EF4-FFF2-40B4-BE49-F238E27FC236}">
                <a16:creationId xmlns:a16="http://schemas.microsoft.com/office/drawing/2014/main" id="{363868EE-32EE-4AC3-8B80-7330BC529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322164"/>
              </p:ext>
            </p:extLst>
          </p:nvPr>
        </p:nvGraphicFramePr>
        <p:xfrm>
          <a:off x="228944" y="4422238"/>
          <a:ext cx="5867052" cy="1980000"/>
        </p:xfrm>
        <a:graphic>
          <a:graphicData uri="http://schemas.openxmlformats.org/drawingml/2006/table">
            <a:tbl>
              <a:tblPr/>
              <a:tblGrid>
                <a:gridCol w="615505">
                  <a:extLst>
                    <a:ext uri="{9D8B030D-6E8A-4147-A177-3AD203B41FA5}">
                      <a16:colId xmlns:a16="http://schemas.microsoft.com/office/drawing/2014/main" val="91663892"/>
                    </a:ext>
                  </a:extLst>
                </a:gridCol>
                <a:gridCol w="1380296">
                  <a:extLst>
                    <a:ext uri="{9D8B030D-6E8A-4147-A177-3AD203B41FA5}">
                      <a16:colId xmlns:a16="http://schemas.microsoft.com/office/drawing/2014/main" val="3799324748"/>
                    </a:ext>
                  </a:extLst>
                </a:gridCol>
                <a:gridCol w="1403596">
                  <a:extLst>
                    <a:ext uri="{9D8B030D-6E8A-4147-A177-3AD203B41FA5}">
                      <a16:colId xmlns:a16="http://schemas.microsoft.com/office/drawing/2014/main" val="940399806"/>
                    </a:ext>
                  </a:extLst>
                </a:gridCol>
                <a:gridCol w="1282041">
                  <a:extLst>
                    <a:ext uri="{9D8B030D-6E8A-4147-A177-3AD203B41FA5}">
                      <a16:colId xmlns:a16="http://schemas.microsoft.com/office/drawing/2014/main" val="2919619884"/>
                    </a:ext>
                  </a:extLst>
                </a:gridCol>
                <a:gridCol w="1185614">
                  <a:extLst>
                    <a:ext uri="{9D8B030D-6E8A-4147-A177-3AD203B41FA5}">
                      <a16:colId xmlns:a16="http://schemas.microsoft.com/office/drawing/2014/main" val="1869950516"/>
                    </a:ext>
                  </a:extLst>
                </a:gridCol>
              </a:tblGrid>
              <a:tr h="220000">
                <a:tc>
                  <a:txBody>
                    <a:bodyPr/>
                    <a:lstStyle/>
                    <a:p>
                      <a:pPr algn="r" fontAlgn="ctr"/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InitOF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FinalOF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DiffOF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>
                          <a:effectLst/>
                        </a:rPr>
                        <a:t>Time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27323348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count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587826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mean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45660.355984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37094.065160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8566.290824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3.552257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9500162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std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23974.857470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22047.096890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9295.110196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2.973539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5279280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min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6309.578772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1575.657787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0.000000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0.543078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528528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25%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26776.443466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18024.521431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1851.175119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0.905628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2428860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50%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39805.208335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30716.330775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5748.383815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2.380537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3596103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75%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63672.542695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52900.786344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11823.075617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6.024392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3496186"/>
                  </a:ext>
                </a:extLst>
              </a:tr>
              <a:tr h="220000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max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116869.244634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96619.778184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49044.503331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16.559045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50318631"/>
                  </a:ext>
                </a:extLst>
              </a:tr>
            </a:tbl>
          </a:graphicData>
        </a:graphic>
      </p:graphicFrame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A759A614-3B1F-4439-8CA4-994F37AAA5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587017"/>
              </p:ext>
            </p:extLst>
          </p:nvPr>
        </p:nvGraphicFramePr>
        <p:xfrm>
          <a:off x="228945" y="2435755"/>
          <a:ext cx="5867049" cy="1979997"/>
        </p:xfrm>
        <a:graphic>
          <a:graphicData uri="http://schemas.openxmlformats.org/drawingml/2006/table">
            <a:tbl>
              <a:tblPr/>
              <a:tblGrid>
                <a:gridCol w="661356">
                  <a:extLst>
                    <a:ext uri="{9D8B030D-6E8A-4147-A177-3AD203B41FA5}">
                      <a16:colId xmlns:a16="http://schemas.microsoft.com/office/drawing/2014/main" val="2390817872"/>
                    </a:ext>
                  </a:extLst>
                </a:gridCol>
                <a:gridCol w="1383957">
                  <a:extLst>
                    <a:ext uri="{9D8B030D-6E8A-4147-A177-3AD203B41FA5}">
                      <a16:colId xmlns:a16="http://schemas.microsoft.com/office/drawing/2014/main" val="3556542775"/>
                    </a:ext>
                  </a:extLst>
                </a:gridCol>
                <a:gridCol w="1348848">
                  <a:extLst>
                    <a:ext uri="{9D8B030D-6E8A-4147-A177-3AD203B41FA5}">
                      <a16:colId xmlns:a16="http://schemas.microsoft.com/office/drawing/2014/main" val="3768043232"/>
                    </a:ext>
                  </a:extLst>
                </a:gridCol>
                <a:gridCol w="1251453">
                  <a:extLst>
                    <a:ext uri="{9D8B030D-6E8A-4147-A177-3AD203B41FA5}">
                      <a16:colId xmlns:a16="http://schemas.microsoft.com/office/drawing/2014/main" val="212876182"/>
                    </a:ext>
                  </a:extLst>
                </a:gridCol>
                <a:gridCol w="1221435">
                  <a:extLst>
                    <a:ext uri="{9D8B030D-6E8A-4147-A177-3AD203B41FA5}">
                      <a16:colId xmlns:a16="http://schemas.microsoft.com/office/drawing/2014/main" val="1219785713"/>
                    </a:ext>
                  </a:extLst>
                </a:gridCol>
              </a:tblGrid>
              <a:tr h="230013">
                <a:tc>
                  <a:txBody>
                    <a:bodyPr/>
                    <a:lstStyle/>
                    <a:p>
                      <a:pPr algn="r" fontAlgn="ctr"/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InitOF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FinalOF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 err="1">
                          <a:effectLst/>
                        </a:rPr>
                        <a:t>DiffOF</a:t>
                      </a:r>
                      <a:endParaRPr lang="it-IT" sz="1100" dirty="0">
                        <a:effectLst/>
                      </a:endParaRP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dirty="0">
                          <a:effectLst/>
                        </a:rPr>
                        <a:t>Time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8051532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count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1091.000000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4744229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mean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46840.123732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37543.988802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9296.134930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4.411331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0862105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std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23944.112227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22203.879593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9530.125884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4.110535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777852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min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8312.373013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3716.118542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0.000000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0.454569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6063136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25%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27079.509976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17795.075508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2311.310744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1.222183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8320861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50%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42020.455353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31176.313453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6552.821806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2.573590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107808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75%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64479.458794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54392.071192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12893.028528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6.973133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0078224"/>
                  </a:ext>
                </a:extLst>
              </a:tr>
              <a:tr h="218748">
                <a:tc>
                  <a:txBody>
                    <a:bodyPr/>
                    <a:lstStyle/>
                    <a:p>
                      <a:pPr algn="r" fontAlgn="ctr"/>
                      <a:r>
                        <a:rPr lang="it-IT" sz="1100" b="0">
                          <a:effectLst/>
                        </a:rPr>
                        <a:t>max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116425.425166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96610.361991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>
                          <a:effectLst/>
                        </a:rPr>
                        <a:t>55552.270849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100" dirty="0">
                          <a:effectLst/>
                        </a:rPr>
                        <a:t>26.456460</a:t>
                      </a:r>
                    </a:p>
                  </a:txBody>
                  <a:tcPr marL="50800" marR="50800" marT="25400" marB="25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739116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4861A5E-4866-A985-D643-720647B7F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Results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2B5F38-D36F-471E-8BA1-8725C8B0B706}"/>
              </a:ext>
            </a:extLst>
          </p:cNvPr>
          <p:cNvSpPr txBox="1"/>
          <p:nvPr/>
        </p:nvSpPr>
        <p:spPr>
          <a:xfrm>
            <a:off x="2645723" y="2022557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ORIGINAL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5EA4451-D940-4A4C-BB02-F9CD6B5CFF70}"/>
              </a:ext>
            </a:extLst>
          </p:cNvPr>
          <p:cNvSpPr txBox="1"/>
          <p:nvPr/>
        </p:nvSpPr>
        <p:spPr>
          <a:xfrm>
            <a:off x="8320944" y="2028788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BINARY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9CAF209-4CFF-4119-82EA-BE427DFB73A3}"/>
              </a:ext>
            </a:extLst>
          </p:cNvPr>
          <p:cNvSpPr txBox="1"/>
          <p:nvPr/>
        </p:nvSpPr>
        <p:spPr>
          <a:xfrm>
            <a:off x="8113488" y="6402238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 CLASSES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E740E28-5A82-444A-93A2-F28320030D42}"/>
              </a:ext>
            </a:extLst>
          </p:cNvPr>
          <p:cNvSpPr txBox="1"/>
          <p:nvPr/>
        </p:nvSpPr>
        <p:spPr>
          <a:xfrm>
            <a:off x="2558714" y="6415947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 CLASSES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7EEFD227-3CC1-4A88-908A-F789B22AF401}"/>
              </a:ext>
            </a:extLst>
          </p:cNvPr>
          <p:cNvSpPr/>
          <p:nvPr/>
        </p:nvSpPr>
        <p:spPr>
          <a:xfrm>
            <a:off x="3967992" y="2895009"/>
            <a:ext cx="931178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C0164C40-6FE7-456F-BACD-4BC1D9BA01CC}"/>
              </a:ext>
            </a:extLst>
          </p:cNvPr>
          <p:cNvSpPr/>
          <p:nvPr/>
        </p:nvSpPr>
        <p:spPr>
          <a:xfrm>
            <a:off x="9772239" y="2892364"/>
            <a:ext cx="931178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F97316C2-14D4-49DD-B2EC-DBF605423C0C}"/>
              </a:ext>
            </a:extLst>
          </p:cNvPr>
          <p:cNvSpPr/>
          <p:nvPr/>
        </p:nvSpPr>
        <p:spPr>
          <a:xfrm>
            <a:off x="9772239" y="4868549"/>
            <a:ext cx="931178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092E6823-482D-494A-A2BD-2F1221138241}"/>
              </a:ext>
            </a:extLst>
          </p:cNvPr>
          <p:cNvSpPr/>
          <p:nvPr/>
        </p:nvSpPr>
        <p:spPr>
          <a:xfrm>
            <a:off x="4010009" y="4868549"/>
            <a:ext cx="931178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226AD666-C2CD-4F2A-8EAF-3F0F95B7177D}"/>
              </a:ext>
            </a:extLst>
          </p:cNvPr>
          <p:cNvSpPr/>
          <p:nvPr/>
        </p:nvSpPr>
        <p:spPr>
          <a:xfrm>
            <a:off x="5364762" y="2896033"/>
            <a:ext cx="699087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5305FE79-1BAF-406F-9D76-DFE2AD20BF66}"/>
              </a:ext>
            </a:extLst>
          </p:cNvPr>
          <p:cNvSpPr/>
          <p:nvPr/>
        </p:nvSpPr>
        <p:spPr>
          <a:xfrm>
            <a:off x="11263968" y="2888549"/>
            <a:ext cx="699087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C48A0565-3E3B-4A30-8198-CEF4615ACFBC}"/>
              </a:ext>
            </a:extLst>
          </p:cNvPr>
          <p:cNvSpPr/>
          <p:nvPr/>
        </p:nvSpPr>
        <p:spPr>
          <a:xfrm>
            <a:off x="11223535" y="4868549"/>
            <a:ext cx="699087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6BB186C3-D5DD-472B-B722-B23FBF2FA859}"/>
              </a:ext>
            </a:extLst>
          </p:cNvPr>
          <p:cNvSpPr/>
          <p:nvPr/>
        </p:nvSpPr>
        <p:spPr>
          <a:xfrm>
            <a:off x="5368950" y="4868550"/>
            <a:ext cx="699087" cy="21391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BA873FF5-F185-4031-9EE9-BB58BF859328}"/>
              </a:ext>
            </a:extLst>
          </p:cNvPr>
          <p:cNvCxnSpPr>
            <a:cxnSpLocks/>
          </p:cNvCxnSpPr>
          <p:nvPr/>
        </p:nvCxnSpPr>
        <p:spPr>
          <a:xfrm>
            <a:off x="6096000" y="2120685"/>
            <a:ext cx="0" cy="460310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2DAFA217-D9EA-45D2-AC95-27DBFEE8D61E}"/>
              </a:ext>
            </a:extLst>
          </p:cNvPr>
          <p:cNvCxnSpPr>
            <a:cxnSpLocks/>
          </p:cNvCxnSpPr>
          <p:nvPr/>
        </p:nvCxnSpPr>
        <p:spPr>
          <a:xfrm flipH="1">
            <a:off x="490038" y="4432342"/>
            <a:ext cx="1126581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543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AC7A31F5-906F-4EC5-8019-FECE88BB0DB1}"/>
              </a:ext>
            </a:extLst>
          </p:cNvPr>
          <p:cNvSpPr/>
          <p:nvPr/>
        </p:nvSpPr>
        <p:spPr>
          <a:xfrm>
            <a:off x="5449186" y="781806"/>
            <a:ext cx="5566893" cy="89907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795321-6742-4015-8E7F-F50C8ABD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61F7005-BF71-421F-AD7C-A06F9C4D0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4739" y="2253475"/>
            <a:ext cx="5841340" cy="380176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E560091-5876-44C4-9A81-52CA6707AC59}"/>
              </a:ext>
            </a:extLst>
          </p:cNvPr>
          <p:cNvSpPr txBox="1"/>
          <p:nvPr/>
        </p:nvSpPr>
        <p:spPr>
          <a:xfrm>
            <a:off x="691079" y="3489258"/>
            <a:ext cx="34303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Following, the comparison bewtween the run of the original ALNS code with the modelled ones:</a:t>
            </a:r>
          </a:p>
        </p:txBody>
      </p:sp>
      <p:sp>
        <p:nvSpPr>
          <p:cNvPr id="4" name="Freccia a destra 3">
            <a:extLst>
              <a:ext uri="{FF2B5EF4-FFF2-40B4-BE49-F238E27FC236}">
                <a16:creationId xmlns:a16="http://schemas.microsoft.com/office/drawing/2014/main" id="{EAEB9E35-64CF-463E-8012-9540383D70C3}"/>
              </a:ext>
            </a:extLst>
          </p:cNvPr>
          <p:cNvSpPr/>
          <p:nvPr/>
        </p:nvSpPr>
        <p:spPr>
          <a:xfrm>
            <a:off x="4242391" y="3833035"/>
            <a:ext cx="547576" cy="3242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F61940B-4B96-4C8C-8538-5C956120DC9C}"/>
              </a:ext>
            </a:extLst>
          </p:cNvPr>
          <p:cNvSpPr txBox="1"/>
          <p:nvPr/>
        </p:nvSpPr>
        <p:spPr>
          <a:xfrm>
            <a:off x="6402173" y="890873"/>
            <a:ext cx="3571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AVG DIFF MODELS VS </a:t>
            </a:r>
            <a:r>
              <a:rPr lang="it-IT" dirty="0">
                <a:solidFill>
                  <a:srgbClr val="00B0F0"/>
                </a:solidFill>
              </a:rPr>
              <a:t>ORIGINAL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3038E12-6963-46EC-8E02-075F91D9196D}"/>
              </a:ext>
            </a:extLst>
          </p:cNvPr>
          <p:cNvSpPr txBox="1"/>
          <p:nvPr/>
        </p:nvSpPr>
        <p:spPr>
          <a:xfrm>
            <a:off x="5718833" y="1260420"/>
            <a:ext cx="1366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4 CLASSES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99AFA895-AFDA-4D7B-A97A-F1BB0E28E2F4}"/>
              </a:ext>
            </a:extLst>
          </p:cNvPr>
          <p:cNvSpPr txBox="1"/>
          <p:nvPr/>
        </p:nvSpPr>
        <p:spPr>
          <a:xfrm>
            <a:off x="7720371" y="1247999"/>
            <a:ext cx="1366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C9E04"/>
                </a:solidFill>
              </a:rPr>
              <a:t>BINARY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D969C35-D1CB-4617-98C4-44F0996AB660}"/>
              </a:ext>
            </a:extLst>
          </p:cNvPr>
          <p:cNvSpPr txBox="1"/>
          <p:nvPr/>
        </p:nvSpPr>
        <p:spPr>
          <a:xfrm>
            <a:off x="9289997" y="1254102"/>
            <a:ext cx="1366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3 CLASSES</a:t>
            </a:r>
          </a:p>
        </p:txBody>
      </p:sp>
    </p:spTree>
    <p:extLst>
      <p:ext uri="{BB962C8B-B14F-4D97-AF65-F5344CB8AC3E}">
        <p14:creationId xmlns:p14="http://schemas.microsoft.com/office/powerpoint/2010/main" val="1076099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D8364F-C84B-47D4-AF5E-EF1644125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Visualization</a:t>
            </a:r>
            <a:r>
              <a:rPr lang="it-IT" dirty="0"/>
              <a:t> of </a:t>
            </a:r>
            <a:r>
              <a:rPr lang="it-IT" dirty="0" err="1"/>
              <a:t>trees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62F8AE-24BD-4F97-96F4-EAAD2D0D6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2865937" cy="3564436"/>
          </a:xfrm>
        </p:spPr>
        <p:txBody>
          <a:bodyPr>
            <a:normAutofit/>
          </a:bodyPr>
          <a:lstStyle/>
          <a:p>
            <a:r>
              <a:rPr lang="en-US" dirty="0"/>
              <a:t>Due to the incapacity to view models using python libraries, rapid miner was used to create tree views of the random forest algorithm (same settings as python code)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2CD2E4B-8E9D-478D-8AE5-68E7F6831D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7" t="11961" r="63162" b="17647"/>
          <a:stretch/>
        </p:blipFill>
        <p:spPr>
          <a:xfrm>
            <a:off x="9352433" y="2335765"/>
            <a:ext cx="1923006" cy="391846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90643A9-6EFD-405E-931F-32924C7CA1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6" t="16735" r="63013" b="11501"/>
          <a:stretch/>
        </p:blipFill>
        <p:spPr>
          <a:xfrm>
            <a:off x="7301757" y="2335765"/>
            <a:ext cx="2007409" cy="391846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C3F3CB9-A4FF-400F-88F3-395540EF09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2" t="16704" r="62920" b="12413"/>
          <a:stretch/>
        </p:blipFill>
        <p:spPr>
          <a:xfrm>
            <a:off x="5224195" y="2335765"/>
            <a:ext cx="1832687" cy="3918464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D34D822-62C0-40E9-90A5-C87493DB3EC7}"/>
              </a:ext>
            </a:extLst>
          </p:cNvPr>
          <p:cNvSpPr txBox="1"/>
          <p:nvPr/>
        </p:nvSpPr>
        <p:spPr>
          <a:xfrm>
            <a:off x="5853580" y="6254228"/>
            <a:ext cx="98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BINARY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83F5EE0-A3E4-4A3A-AEA0-056069163DE0}"/>
              </a:ext>
            </a:extLst>
          </p:cNvPr>
          <p:cNvSpPr txBox="1"/>
          <p:nvPr/>
        </p:nvSpPr>
        <p:spPr>
          <a:xfrm>
            <a:off x="8164233" y="6254228"/>
            <a:ext cx="98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3-WAY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75647C8-23EA-4067-BCDA-A37C9745C866}"/>
              </a:ext>
            </a:extLst>
          </p:cNvPr>
          <p:cNvSpPr txBox="1"/>
          <p:nvPr/>
        </p:nvSpPr>
        <p:spPr>
          <a:xfrm>
            <a:off x="10171642" y="6254228"/>
            <a:ext cx="98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4-WAY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49BD0872-0C8A-4B80-9D97-AAD6FF4E90D7}"/>
              </a:ext>
            </a:extLst>
          </p:cNvPr>
          <p:cNvSpPr/>
          <p:nvPr/>
        </p:nvSpPr>
        <p:spPr>
          <a:xfrm>
            <a:off x="5853579" y="2335765"/>
            <a:ext cx="392580" cy="299859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00B6B9E7-A0C6-4703-8808-7639828A85DF}"/>
              </a:ext>
            </a:extLst>
          </p:cNvPr>
          <p:cNvCxnSpPr>
            <a:cxnSpLocks/>
          </p:cNvCxnSpPr>
          <p:nvPr/>
        </p:nvCxnSpPr>
        <p:spPr>
          <a:xfrm flipV="1">
            <a:off x="6246159" y="1237129"/>
            <a:ext cx="1159275" cy="10986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A49DDA-56A6-4FC8-BD14-C4E86BBFAB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8" t="13903" r="42681" b="75490"/>
          <a:stretch/>
        </p:blipFill>
        <p:spPr>
          <a:xfrm>
            <a:off x="6455709" y="426004"/>
            <a:ext cx="5045212" cy="727450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D119090E-A21C-4688-963E-061B9A13C572}"/>
              </a:ext>
            </a:extLst>
          </p:cNvPr>
          <p:cNvSpPr txBox="1"/>
          <p:nvPr/>
        </p:nvSpPr>
        <p:spPr>
          <a:xfrm>
            <a:off x="8305461" y="1087946"/>
            <a:ext cx="1537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Subprocess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6204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AD8284D8-895C-4C8A-88BB-AE418012B4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" t="6649" r="384" b="21511"/>
          <a:stretch/>
        </p:blipFill>
        <p:spPr>
          <a:xfrm>
            <a:off x="690563" y="2353191"/>
            <a:ext cx="9999849" cy="4070951"/>
          </a:xfr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53327DDD-4C2B-41CF-BC88-4DE813E5E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725488"/>
            <a:ext cx="10325100" cy="1443037"/>
          </a:xfrm>
        </p:spPr>
        <p:txBody>
          <a:bodyPr/>
          <a:lstStyle/>
          <a:p>
            <a:r>
              <a:rPr lang="it-IT"/>
              <a:t>Visualization of trees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1181B24-7FB1-44EF-A15E-976C83698D8B}"/>
              </a:ext>
            </a:extLst>
          </p:cNvPr>
          <p:cNvSpPr txBox="1"/>
          <p:nvPr/>
        </p:nvSpPr>
        <p:spPr>
          <a:xfrm>
            <a:off x="8926887" y="6007051"/>
            <a:ext cx="189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Example</a:t>
            </a:r>
            <a:r>
              <a:rPr lang="it-IT" dirty="0"/>
              <a:t> of </a:t>
            </a:r>
            <a:r>
              <a:rPr lang="it-IT" dirty="0" err="1"/>
              <a:t>tree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719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C4DD-C574-9291-908F-307A04901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8111E-012D-C1E8-ED45-7688A03D4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Modelled</a:t>
            </a:r>
            <a:r>
              <a:rPr lang="it-IT" dirty="0"/>
              <a:t>-ALNS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feasible</a:t>
            </a:r>
            <a:r>
              <a:rPr lang="it-IT" dirty="0"/>
              <a:t> and </a:t>
            </a:r>
            <a:r>
              <a:rPr lang="it-IT" dirty="0" err="1"/>
              <a:t>could</a:t>
            </a:r>
            <a:r>
              <a:rPr lang="it-IT" dirty="0"/>
              <a:t> bring to some improvements of performances</a:t>
            </a:r>
          </a:p>
          <a:p>
            <a:r>
              <a:rPr lang="it-IT" dirty="0"/>
              <a:t>After some </a:t>
            </a:r>
            <a:r>
              <a:rPr lang="it-IT" dirty="0" err="1"/>
              <a:t>tests</a:t>
            </a:r>
            <a:r>
              <a:rPr lang="it-IT" dirty="0"/>
              <a:t>,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and </a:t>
            </a:r>
            <a:r>
              <a:rPr lang="it-IT" dirty="0" err="1"/>
              <a:t>worse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original</a:t>
            </a:r>
            <a:r>
              <a:rPr lang="it-IT" dirty="0"/>
              <a:t> ALNS</a:t>
            </a:r>
          </a:p>
          <a:p>
            <a:r>
              <a:rPr lang="it-IT" dirty="0"/>
              <a:t>BINARY / 3-WAY / 4-WAY approaches depend on the amount of data available and the goodness of the model (random forest is for his nature </a:t>
            </a:r>
            <a:r>
              <a:rPr lang="it-IT" b="1" dirty="0"/>
              <a:t>random</a:t>
            </a:r>
            <a:r>
              <a:rPr lang="it-IT" dirty="0"/>
              <a:t>)</a:t>
            </a:r>
          </a:p>
          <a:p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seeds</a:t>
            </a:r>
            <a:r>
              <a:rPr lang="it-IT" dirty="0"/>
              <a:t> can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influence</a:t>
            </a:r>
            <a:r>
              <a:rPr lang="it-IT" dirty="0"/>
              <a:t> the </a:t>
            </a:r>
            <a:r>
              <a:rPr lang="it-IT" dirty="0" err="1"/>
              <a:t>results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7194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8BF74-B123-7A37-0EA1-BD0FC458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Topics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CAEB7-9ED1-D311-D136-038198CBC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Objectives</a:t>
            </a:r>
          </a:p>
          <a:p>
            <a:r>
              <a:rPr lang="it-IT" dirty="0"/>
              <a:t>Mere ALNS</a:t>
            </a:r>
          </a:p>
          <a:p>
            <a:r>
              <a:rPr lang="it-IT" dirty="0"/>
              <a:t>Modelled ALNS</a:t>
            </a:r>
          </a:p>
          <a:p>
            <a:pPr lvl="1"/>
            <a:r>
              <a:rPr lang="it-IT" dirty="0"/>
              <a:t>Database</a:t>
            </a:r>
          </a:p>
          <a:p>
            <a:r>
              <a:rPr lang="it-IT" dirty="0" err="1"/>
              <a:t>Results</a:t>
            </a:r>
            <a:r>
              <a:rPr lang="it-IT" dirty="0"/>
              <a:t> </a:t>
            </a:r>
          </a:p>
          <a:p>
            <a:r>
              <a:rPr lang="it-IT" dirty="0" err="1"/>
              <a:t>Visualization</a:t>
            </a:r>
            <a:r>
              <a:rPr lang="it-IT" dirty="0"/>
              <a:t> of </a:t>
            </a:r>
            <a:r>
              <a:rPr lang="it-IT" dirty="0" err="1"/>
              <a:t>trees</a:t>
            </a:r>
            <a:endParaRPr lang="it-IT" dirty="0"/>
          </a:p>
          <a:p>
            <a:r>
              <a:rPr lang="it-IT" dirty="0"/>
              <a:t>Conclusions </a:t>
            </a:r>
          </a:p>
        </p:txBody>
      </p:sp>
    </p:spTree>
    <p:extLst>
      <p:ext uri="{BB962C8B-B14F-4D97-AF65-F5344CB8AC3E}">
        <p14:creationId xmlns:p14="http://schemas.microsoft.com/office/powerpoint/2010/main" val="708657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4B3D1-30B2-C911-F7BB-36E8BE270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Objectives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78F3E-DA6D-6FF8-2847-91DD682F1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Development of eighteen DT-models based on respective algorithms used to repair/destroy customer and stations within an iteration of the mere ALNS</a:t>
            </a:r>
          </a:p>
          <a:p>
            <a:r>
              <a:rPr lang="it-IT" dirty="0"/>
              <a:t>Implementation of the eighteen models within the ALNS code</a:t>
            </a:r>
          </a:p>
          <a:p>
            <a:r>
              <a:rPr lang="it-IT" dirty="0"/>
              <a:t>Comparison of the two solutions: on one hand the mere ALNS while on the other hand the modelled ALNS, which is supposed to be better performing</a:t>
            </a:r>
          </a:p>
        </p:txBody>
      </p:sp>
    </p:spTree>
    <p:extLst>
      <p:ext uri="{BB962C8B-B14F-4D97-AF65-F5344CB8AC3E}">
        <p14:creationId xmlns:p14="http://schemas.microsoft.com/office/powerpoint/2010/main" val="1896217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3F17D-5D1B-5C91-95E2-BA039929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Mere ALNS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052E0-7329-80A9-2D5C-99F2C2A2C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Extension of Large Neighborhood Search (LNS), that does not commit to one destroy and repair heuristic, but it chooses in every iteration from a pool of heuristics based on past success (adaptive)</a:t>
            </a:r>
          </a:p>
          <a:p>
            <a:r>
              <a:rPr lang="en-US" dirty="0"/>
              <a:t>The goal is to find the optimal solution that minimizes the costs, often referred to it as distance between nodes or time with which the customers have been served</a:t>
            </a:r>
          </a:p>
          <a:p>
            <a:r>
              <a:rPr lang="en-US" dirty="0"/>
              <a:t>For this implementation, every iteration is applied a customer repair and destroy method within the ones available; then every five iterations station repair and destroy are chosen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904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93442-D947-96C8-6AF9-B46565B5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Modelled ALNS -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023CD-01A2-0A16-D2F1-299439A26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With the aim of training the eigtheen models, running the mere-ALNS code, every iteration with all his variables has been saved as a record within a CSV file for a total of 21158 rows</a:t>
            </a:r>
          </a:p>
          <a:p>
            <a:r>
              <a:rPr lang="it-IT" dirty="0"/>
              <a:t>Following, the distribution of</a:t>
            </a:r>
          </a:p>
          <a:p>
            <a:pPr marL="0" indent="0">
              <a:buNone/>
            </a:pPr>
            <a:r>
              <a:rPr lang="it-IT" dirty="0"/>
              <a:t>   the OF_Diff (difference between</a:t>
            </a:r>
            <a:br>
              <a:rPr lang="it-IT" dirty="0"/>
            </a:br>
            <a:r>
              <a:rPr lang="it-IT" dirty="0"/>
              <a:t>   initial and final OF) attribute: </a:t>
            </a:r>
          </a:p>
          <a:p>
            <a:endParaRPr lang="it-IT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4BBCABD-0120-476B-9889-7EF5E6285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985" y="3249129"/>
            <a:ext cx="5344511" cy="33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542921-8CF7-4D75-8C23-2D5CACB0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Modelled</a:t>
            </a:r>
            <a:r>
              <a:rPr lang="it-IT" dirty="0"/>
              <a:t> ALNS - Database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7F854C0-94F0-4D7E-8804-6BCDDFA43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Then</a:t>
            </a:r>
            <a:r>
              <a:rPr lang="it-IT" dirty="0"/>
              <a:t>, an </a:t>
            </a:r>
            <a:r>
              <a:rPr lang="it-IT" dirty="0" err="1"/>
              <a:t>algorithm-based</a:t>
            </a:r>
            <a:r>
              <a:rPr lang="it-IT" dirty="0"/>
              <a:t> filtering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in order to </a:t>
            </a:r>
            <a:r>
              <a:rPr lang="it-IT" dirty="0" err="1"/>
              <a:t>obtain</a:t>
            </a:r>
            <a:r>
              <a:rPr lang="it-IT" dirty="0"/>
              <a:t> a sub-</a:t>
            </a:r>
            <a:r>
              <a:rPr lang="it-IT" dirty="0" err="1"/>
              <a:t>db</a:t>
            </a:r>
            <a:r>
              <a:rPr lang="it-IT" dirty="0"/>
              <a:t> for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moves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ALNS can </a:t>
            </a:r>
            <a:r>
              <a:rPr lang="it-IT" dirty="0" err="1"/>
              <a:t>apply</a:t>
            </a:r>
            <a:r>
              <a:rPr lang="it-IT" dirty="0"/>
              <a:t> for </a:t>
            </a:r>
            <a:r>
              <a:rPr lang="it-IT" dirty="0" err="1"/>
              <a:t>repair</a:t>
            </a:r>
            <a:r>
              <a:rPr lang="it-IT" dirty="0"/>
              <a:t> and </a:t>
            </a:r>
            <a:r>
              <a:rPr lang="it-IT" dirty="0" err="1"/>
              <a:t>destroy</a:t>
            </a:r>
            <a:r>
              <a:rPr lang="it-IT" dirty="0"/>
              <a:t>. For </a:t>
            </a:r>
            <a:r>
              <a:rPr lang="it-IT" dirty="0" err="1"/>
              <a:t>each</a:t>
            </a:r>
            <a:r>
              <a:rPr lang="it-IT" dirty="0"/>
              <a:t> of </a:t>
            </a:r>
            <a:r>
              <a:rPr lang="it-IT" dirty="0" err="1"/>
              <a:t>those</a:t>
            </a:r>
            <a:r>
              <a:rPr lang="it-IT" dirty="0"/>
              <a:t>,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calculated</a:t>
            </a:r>
            <a:r>
              <a:rPr lang="it-IT" dirty="0"/>
              <a:t> the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OFIS and OFFS, so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final</a:t>
            </a:r>
            <a:r>
              <a:rPr lang="it-IT" dirty="0"/>
              <a:t> label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applied</a:t>
            </a:r>
            <a:r>
              <a:rPr lang="it-IT" dirty="0"/>
              <a:t> to the record</a:t>
            </a:r>
          </a:p>
          <a:p>
            <a:r>
              <a:rPr lang="it-IT" dirty="0"/>
              <a:t>Three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: </a:t>
            </a:r>
          </a:p>
          <a:p>
            <a:pPr lvl="1"/>
            <a:r>
              <a:rPr lang="it-IT" dirty="0" err="1"/>
              <a:t>Binary</a:t>
            </a:r>
            <a:r>
              <a:rPr lang="it-IT" dirty="0"/>
              <a:t>: </a:t>
            </a:r>
            <a:r>
              <a:rPr lang="it-IT" dirty="0" err="1"/>
              <a:t>Bad</a:t>
            </a:r>
            <a:r>
              <a:rPr lang="it-IT" dirty="0"/>
              <a:t>/Good</a:t>
            </a:r>
          </a:p>
          <a:p>
            <a:pPr lvl="1"/>
            <a:r>
              <a:rPr lang="it-IT" dirty="0"/>
              <a:t>3-Way: </a:t>
            </a:r>
            <a:r>
              <a:rPr lang="it-IT" dirty="0" err="1"/>
              <a:t>Bad</a:t>
            </a:r>
            <a:r>
              <a:rPr lang="it-IT" dirty="0"/>
              <a:t>/Good/</a:t>
            </a:r>
            <a:r>
              <a:rPr lang="it-IT" dirty="0" err="1"/>
              <a:t>Very</a:t>
            </a:r>
            <a:r>
              <a:rPr lang="it-IT" dirty="0"/>
              <a:t> Good</a:t>
            </a:r>
          </a:p>
          <a:p>
            <a:pPr lvl="1"/>
            <a:r>
              <a:rPr lang="it-IT" dirty="0"/>
              <a:t>4-Way: </a:t>
            </a:r>
            <a:r>
              <a:rPr lang="it-IT" dirty="0" err="1"/>
              <a:t>Bad</a:t>
            </a:r>
            <a:r>
              <a:rPr lang="it-IT" dirty="0"/>
              <a:t>/</a:t>
            </a:r>
            <a:r>
              <a:rPr lang="it-IT" dirty="0" err="1"/>
              <a:t>Normal</a:t>
            </a:r>
            <a:r>
              <a:rPr lang="it-IT" dirty="0"/>
              <a:t>/Good/</a:t>
            </a:r>
            <a:r>
              <a:rPr lang="it-IT" dirty="0" err="1"/>
              <a:t>VeryGood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595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8D4E8-344F-ACD2-733A-A19147DF9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Modelled ALNS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D951D-5698-D3DC-DC24-CB671CB87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Respecting the main objective of this project, eighteen models have been trained through random forest techniques producing graphs with the following fields:</a:t>
            </a:r>
          </a:p>
          <a:p>
            <a:pPr lvl="1"/>
            <a:r>
              <a:rPr lang="it-IT" sz="1400" dirty="0"/>
              <a:t>OFIS, OFFS, Exe_Time_d-r, Avg_Battery_Status,Avg_SoC, Avg_Num_Charge, Avg_Vehicle_Capacity, Avg_Customer_Demand, Num_Vehicles, Avg_Service_Time, Avg_Customer_TimeWindow, Var_Customer_TimeWindow, Avg_Customer_customer_min_dist, Var_Customer_customer_min_dist, Avg_Customer_station_min_dist, Var_Customer_station_min_dist, Avg_Customer_deposit_dist, Var_Customer_deposit_dist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3F3423">
                  <a:lumMod val="50000"/>
                  <a:lumOff val="50000"/>
                </a:srgbClr>
              </a:buClr>
              <a:buSzPct val="75000"/>
              <a:buFont typeface="Wingdings" panose="05000000000000000000" pitchFamily="2" charset="2"/>
              <a:buChar char="§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Lastly, each model was used to produce a prediction and, from the best of them, one algorithm of destroy and repair </a:t>
            </a:r>
            <a:r>
              <a:rPr kumimoji="0" lang="it-IT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was</a:t>
            </a: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 </a:t>
            </a:r>
            <a:r>
              <a:rPr kumimoji="0" lang="it-IT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chosen</a:t>
            </a: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, for each </a:t>
            </a:r>
            <a:r>
              <a:rPr kumimoji="0" lang="it-IT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iteration</a:t>
            </a: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3F3423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 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3F3423">
                  <a:lumMod val="50000"/>
                  <a:lumOff val="50000"/>
                </a:srgbClr>
              </a:buClr>
              <a:buSzPct val="75000"/>
              <a:buFont typeface="Wingdings" panose="05000000000000000000" pitchFamily="2" charset="2"/>
              <a:buChar char="§"/>
              <a:tabLst/>
              <a:defRPr/>
            </a:pPr>
            <a:r>
              <a:rPr lang="it-IT" dirty="0">
                <a:solidFill>
                  <a:srgbClr val="3F3423"/>
                </a:solidFill>
                <a:latin typeface="Grandview"/>
              </a:rPr>
              <a:t>(</a:t>
            </a:r>
            <a:r>
              <a:rPr lang="it-IT" dirty="0" err="1">
                <a:solidFill>
                  <a:srgbClr val="3F3423"/>
                </a:solidFill>
                <a:latin typeface="Grandview"/>
              </a:rPr>
              <a:t>Seed</a:t>
            </a:r>
            <a:r>
              <a:rPr lang="it-IT" dirty="0">
                <a:solidFill>
                  <a:srgbClr val="3F3423"/>
                </a:solidFill>
                <a:latin typeface="Grandview"/>
              </a:rPr>
              <a:t> 123 and </a:t>
            </a:r>
            <a:r>
              <a:rPr lang="it-IT" dirty="0" err="1">
                <a:solidFill>
                  <a:srgbClr val="3F3423"/>
                </a:solidFill>
                <a:latin typeface="Grandview"/>
              </a:rPr>
              <a:t>Seed</a:t>
            </a:r>
            <a:r>
              <a:rPr lang="it-IT" dirty="0">
                <a:solidFill>
                  <a:srgbClr val="3F3423"/>
                </a:solidFill>
                <a:latin typeface="Grandview"/>
              </a:rPr>
              <a:t> 42)</a:t>
            </a:r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srgbClr val="3F3423"/>
              </a:solidFill>
              <a:effectLst/>
              <a:uLnTx/>
              <a:uFillTx/>
              <a:latin typeface="Grandvie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4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05DD82-618C-4359-9D6C-F39C4745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Modelled</a:t>
            </a:r>
            <a:r>
              <a:rPr lang="it-IT" dirty="0"/>
              <a:t> ALNS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E04EA5-C833-438F-A410-F4A201B4C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196662"/>
            <a:ext cx="3968632" cy="693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600" dirty="0"/>
              <a:t>Some </a:t>
            </a:r>
            <a:r>
              <a:rPr lang="it-IT" sz="1600" dirty="0" err="1"/>
              <a:t>statistics</a:t>
            </a:r>
            <a:r>
              <a:rPr lang="it-IT" sz="1600" dirty="0"/>
              <a:t> of the </a:t>
            </a:r>
            <a:r>
              <a:rPr lang="it-IT" sz="1600" dirty="0" err="1"/>
              <a:t>train</a:t>
            </a:r>
            <a:r>
              <a:rPr lang="it-IT" sz="1600" dirty="0"/>
              <a:t>-test </a:t>
            </a:r>
            <a:r>
              <a:rPr lang="it-IT" sz="1600" dirty="0" err="1"/>
              <a:t>phase</a:t>
            </a:r>
            <a:r>
              <a:rPr lang="it-IT" sz="1600" dirty="0"/>
              <a:t> </a:t>
            </a:r>
          </a:p>
          <a:p>
            <a:endParaRPr lang="it-IT" sz="1600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CA21EA89-64AE-455D-A55A-05EE8D073F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830588"/>
              </p:ext>
            </p:extLst>
          </p:nvPr>
        </p:nvGraphicFramePr>
        <p:xfrm>
          <a:off x="6855022" y="1575685"/>
          <a:ext cx="3869779" cy="1366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580466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193489">
                  <a:extLst>
                    <a:ext uri="{9D8B030D-6E8A-4147-A177-3AD203B41FA5}">
                      <a16:colId xmlns:a16="http://schemas.microsoft.com/office/drawing/2014/main" val="4078648487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</a:tblGrid>
              <a:tr h="273357">
                <a:tc rowSpan="2" gridSpan="3">
                  <a:txBody>
                    <a:bodyPr/>
                    <a:lstStyle/>
                    <a:p>
                      <a:r>
                        <a:rPr lang="it-IT" sz="1100" dirty="0" err="1"/>
                        <a:t>RandomDestroyStation</a:t>
                      </a:r>
                      <a:r>
                        <a:rPr lang="it-IT" sz="1100" dirty="0"/>
                        <a:t> | Acc: 0,946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148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183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6624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164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186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</a:tbl>
          </a:graphicData>
        </a:graphic>
      </p:graphicFrame>
      <p:graphicFrame>
        <p:nvGraphicFramePr>
          <p:cNvPr id="9" name="Tabella 4">
            <a:extLst>
              <a:ext uri="{FF2B5EF4-FFF2-40B4-BE49-F238E27FC236}">
                <a16:creationId xmlns:a16="http://schemas.microsoft.com/office/drawing/2014/main" id="{8F20E18F-F366-4B0D-B7F6-B4933E2A3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31513"/>
              </p:ext>
            </p:extLst>
          </p:nvPr>
        </p:nvGraphicFramePr>
        <p:xfrm>
          <a:off x="6855021" y="2942468"/>
          <a:ext cx="3869779" cy="1366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580466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193489">
                  <a:extLst>
                    <a:ext uri="{9D8B030D-6E8A-4147-A177-3AD203B41FA5}">
                      <a16:colId xmlns:a16="http://schemas.microsoft.com/office/drawing/2014/main" val="4078648487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</a:tblGrid>
              <a:tr h="273357">
                <a:tc rowSpan="2" gridSpan="3">
                  <a:txBody>
                    <a:bodyPr/>
                    <a:lstStyle/>
                    <a:p>
                      <a:r>
                        <a:rPr lang="it-IT" sz="1100" dirty="0" err="1"/>
                        <a:t>LongestWaitingTimeDestroyStation</a:t>
                      </a:r>
                      <a:r>
                        <a:rPr lang="it-IT" sz="1100" dirty="0"/>
                        <a:t> | Acc: 0,939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115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6624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121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108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</a:tbl>
          </a:graphicData>
        </a:graphic>
      </p:graphicFrame>
      <p:graphicFrame>
        <p:nvGraphicFramePr>
          <p:cNvPr id="12" name="Tabella 4">
            <a:extLst>
              <a:ext uri="{FF2B5EF4-FFF2-40B4-BE49-F238E27FC236}">
                <a16:creationId xmlns:a16="http://schemas.microsoft.com/office/drawing/2014/main" id="{8D8890DA-3D1F-4AAE-AEC3-DE446F2B2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854765"/>
              </p:ext>
            </p:extLst>
          </p:nvPr>
        </p:nvGraphicFramePr>
        <p:xfrm>
          <a:off x="6855019" y="4309251"/>
          <a:ext cx="3869779" cy="1366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580466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193489">
                  <a:extLst>
                    <a:ext uri="{9D8B030D-6E8A-4147-A177-3AD203B41FA5}">
                      <a16:colId xmlns:a16="http://schemas.microsoft.com/office/drawing/2014/main" val="4078648487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</a:tblGrid>
              <a:tr h="273357">
                <a:tc rowSpan="2" gridSpan="3">
                  <a:txBody>
                    <a:bodyPr/>
                    <a:lstStyle/>
                    <a:p>
                      <a:r>
                        <a:rPr lang="it-IT" sz="1100" dirty="0" err="1"/>
                        <a:t>DeterministicBestRepairStation</a:t>
                      </a:r>
                      <a:r>
                        <a:rPr lang="it-IT" sz="1100" dirty="0"/>
                        <a:t> | Acc: 0,977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139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73357">
                <a:tc gridSpan="3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155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6624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146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155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</a:tbl>
          </a:graphicData>
        </a:graphic>
      </p:graphicFrame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EAB9B2F-6CFF-4917-A4C1-4CDCAC92EC8B}"/>
              </a:ext>
            </a:extLst>
          </p:cNvPr>
          <p:cNvSpPr txBox="1"/>
          <p:nvPr/>
        </p:nvSpPr>
        <p:spPr>
          <a:xfrm>
            <a:off x="7338612" y="1184930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BINARY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4C84061-BAC6-4B82-B876-2ABAF69BDE2A}"/>
              </a:ext>
            </a:extLst>
          </p:cNvPr>
          <p:cNvCxnSpPr>
            <a:cxnSpLocks/>
          </p:cNvCxnSpPr>
          <p:nvPr/>
        </p:nvCxnSpPr>
        <p:spPr>
          <a:xfrm>
            <a:off x="6855019" y="1270281"/>
            <a:ext cx="0" cy="44057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98967ED7-02D5-4963-9754-C49EF17A6AF5}"/>
              </a:ext>
            </a:extLst>
          </p:cNvPr>
          <p:cNvCxnSpPr>
            <a:cxnSpLocks/>
          </p:cNvCxnSpPr>
          <p:nvPr/>
        </p:nvCxnSpPr>
        <p:spPr>
          <a:xfrm>
            <a:off x="10715535" y="1270280"/>
            <a:ext cx="0" cy="44057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Tabella 13">
            <a:extLst>
              <a:ext uri="{FF2B5EF4-FFF2-40B4-BE49-F238E27FC236}">
                <a16:creationId xmlns:a16="http://schemas.microsoft.com/office/drawing/2014/main" id="{00CF2988-AB9E-4562-9F80-C2A828970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905338"/>
              </p:ext>
            </p:extLst>
          </p:nvPr>
        </p:nvGraphicFramePr>
        <p:xfrm>
          <a:off x="691079" y="3866803"/>
          <a:ext cx="541866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792231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70264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&lt;=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3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&gt;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9051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1D03A7-420B-421B-56A7-4168A46A5A3B}"/>
              </a:ext>
            </a:extLst>
          </p:cNvPr>
          <p:cNvSpPr txBox="1"/>
          <p:nvPr/>
        </p:nvSpPr>
        <p:spPr>
          <a:xfrm>
            <a:off x="691077" y="3497471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341323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8DFE00-6C33-43A8-B79E-B021EB15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Modelled</a:t>
            </a:r>
            <a:r>
              <a:rPr lang="it-IT" dirty="0"/>
              <a:t> ALNS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210CC0D9-7514-4F1F-97A9-7FFE757EEC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153621"/>
              </p:ext>
            </p:extLst>
          </p:nvPr>
        </p:nvGraphicFramePr>
        <p:xfrm>
          <a:off x="6823578" y="841074"/>
          <a:ext cx="3884570" cy="1899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262915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525831">
                  <a:extLst>
                    <a:ext uri="{9D8B030D-6E8A-4147-A177-3AD203B41FA5}">
                      <a16:colId xmlns:a16="http://schemas.microsoft.com/office/drawing/2014/main" val="3027399718"/>
                    </a:ext>
                  </a:extLst>
                </a:gridCol>
                <a:gridCol w="124063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  <a:gridCol w="649893">
                  <a:extLst>
                    <a:ext uri="{9D8B030D-6E8A-4147-A177-3AD203B41FA5}">
                      <a16:colId xmlns:a16="http://schemas.microsoft.com/office/drawing/2014/main" val="1966099212"/>
                    </a:ext>
                  </a:extLst>
                </a:gridCol>
              </a:tblGrid>
              <a:tr h="268529">
                <a:tc rowSpan="3" gridSpan="3">
                  <a:txBody>
                    <a:bodyPr/>
                    <a:lstStyle/>
                    <a:p>
                      <a:r>
                        <a:rPr lang="it-IT" sz="1100" dirty="0" err="1"/>
                        <a:t>RandomDestroyStation</a:t>
                      </a:r>
                      <a:r>
                        <a:rPr lang="it-IT" sz="1100" dirty="0"/>
                        <a:t> | Acc: 0,949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9627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1390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0,92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0.92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V.Good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130502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0FA2BCBC-76D2-4B70-B43E-5357BE74C3A1}"/>
              </a:ext>
            </a:extLst>
          </p:cNvPr>
          <p:cNvSpPr txBox="1"/>
          <p:nvPr/>
        </p:nvSpPr>
        <p:spPr>
          <a:xfrm>
            <a:off x="7307170" y="450320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3-WAY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256D403C-C9F5-48F4-9CE3-86E6DDCA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196662"/>
            <a:ext cx="3968632" cy="693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600" dirty="0"/>
              <a:t>Some </a:t>
            </a:r>
            <a:r>
              <a:rPr lang="it-IT" sz="1600" dirty="0" err="1"/>
              <a:t>statistics</a:t>
            </a:r>
            <a:r>
              <a:rPr lang="it-IT" sz="1600" dirty="0"/>
              <a:t> of the </a:t>
            </a:r>
            <a:r>
              <a:rPr lang="it-IT" sz="1600" dirty="0" err="1"/>
              <a:t>train</a:t>
            </a:r>
            <a:r>
              <a:rPr lang="it-IT" sz="1600" dirty="0"/>
              <a:t>-test </a:t>
            </a:r>
            <a:r>
              <a:rPr lang="it-IT" sz="1600" dirty="0" err="1"/>
              <a:t>phase</a:t>
            </a:r>
            <a:r>
              <a:rPr lang="it-IT" sz="1600" dirty="0"/>
              <a:t> </a:t>
            </a:r>
          </a:p>
          <a:p>
            <a:endParaRPr lang="it-IT" sz="1600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graphicFrame>
        <p:nvGraphicFramePr>
          <p:cNvPr id="13" name="Tabella 13">
            <a:extLst>
              <a:ext uri="{FF2B5EF4-FFF2-40B4-BE49-F238E27FC236}">
                <a16:creationId xmlns:a16="http://schemas.microsoft.com/office/drawing/2014/main" id="{A03E8A40-85EE-48B1-9B32-A3E70C89A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953330"/>
              </p:ext>
            </p:extLst>
          </p:nvPr>
        </p:nvGraphicFramePr>
        <p:xfrm>
          <a:off x="691079" y="3599679"/>
          <a:ext cx="5418666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792231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70264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Bad</a:t>
                      </a:r>
                      <a:r>
                        <a:rPr lang="it-IT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&lt;=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3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&gt; 0 &amp;&amp; &lt;= 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905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Very</a:t>
                      </a:r>
                      <a:r>
                        <a:rPr lang="it-IT" dirty="0"/>
                        <a:t> 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&gt; 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876863"/>
                  </a:ext>
                </a:extLst>
              </a:tr>
            </a:tbl>
          </a:graphicData>
        </a:graphic>
      </p:graphicFrame>
      <p:graphicFrame>
        <p:nvGraphicFramePr>
          <p:cNvPr id="15" name="Tabella 4">
            <a:extLst>
              <a:ext uri="{FF2B5EF4-FFF2-40B4-BE49-F238E27FC236}">
                <a16:creationId xmlns:a16="http://schemas.microsoft.com/office/drawing/2014/main" id="{D6339A34-827C-4126-AE87-325A92FADB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898892"/>
              </p:ext>
            </p:extLst>
          </p:nvPr>
        </p:nvGraphicFramePr>
        <p:xfrm>
          <a:off x="6823578" y="2738546"/>
          <a:ext cx="3884570" cy="2052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262915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525831">
                  <a:extLst>
                    <a:ext uri="{9D8B030D-6E8A-4147-A177-3AD203B41FA5}">
                      <a16:colId xmlns:a16="http://schemas.microsoft.com/office/drawing/2014/main" val="3027399718"/>
                    </a:ext>
                  </a:extLst>
                </a:gridCol>
                <a:gridCol w="124063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  <a:gridCol w="649893">
                  <a:extLst>
                    <a:ext uri="{9D8B030D-6E8A-4147-A177-3AD203B41FA5}">
                      <a16:colId xmlns:a16="http://schemas.microsoft.com/office/drawing/2014/main" val="1966099212"/>
                    </a:ext>
                  </a:extLst>
                </a:gridCol>
              </a:tblGrid>
              <a:tr h="268529">
                <a:tc rowSpan="3" gridSpan="3">
                  <a:txBody>
                    <a:bodyPr/>
                    <a:lstStyle/>
                    <a:p>
                      <a:r>
                        <a:rPr lang="it-IT" sz="1100" dirty="0" err="1"/>
                        <a:t>LongestWaitingTimeDestroyStation</a:t>
                      </a:r>
                      <a:r>
                        <a:rPr lang="it-IT" sz="1100" dirty="0"/>
                        <a:t> | Acc: 0,786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9627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1390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0,80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0,56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0,71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0,63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 err="1"/>
                        <a:t>V.Good</a:t>
                      </a:r>
                      <a:endParaRPr lang="it-IT" sz="1100" dirty="0"/>
                    </a:p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0,82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0,82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0,82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130502"/>
                  </a:ext>
                </a:extLst>
              </a:tr>
            </a:tbl>
          </a:graphicData>
        </a:graphic>
      </p:graphicFrame>
      <p:graphicFrame>
        <p:nvGraphicFramePr>
          <p:cNvPr id="16" name="Tabella 4">
            <a:extLst>
              <a:ext uri="{FF2B5EF4-FFF2-40B4-BE49-F238E27FC236}">
                <a16:creationId xmlns:a16="http://schemas.microsoft.com/office/drawing/2014/main" id="{950D3BF3-1EBD-4B3A-BC43-E286AE63C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191292"/>
              </p:ext>
            </p:extLst>
          </p:nvPr>
        </p:nvGraphicFramePr>
        <p:xfrm>
          <a:off x="6823578" y="4637561"/>
          <a:ext cx="3884570" cy="1899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956">
                  <a:extLst>
                    <a:ext uri="{9D8B030D-6E8A-4147-A177-3AD203B41FA5}">
                      <a16:colId xmlns:a16="http://schemas.microsoft.com/office/drawing/2014/main" val="1905053344"/>
                    </a:ext>
                  </a:extLst>
                </a:gridCol>
                <a:gridCol w="773956">
                  <a:extLst>
                    <a:ext uri="{9D8B030D-6E8A-4147-A177-3AD203B41FA5}">
                      <a16:colId xmlns:a16="http://schemas.microsoft.com/office/drawing/2014/main" val="2641836903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1910013086"/>
                    </a:ext>
                  </a:extLst>
                </a:gridCol>
                <a:gridCol w="386978">
                  <a:extLst>
                    <a:ext uri="{9D8B030D-6E8A-4147-A177-3AD203B41FA5}">
                      <a16:colId xmlns:a16="http://schemas.microsoft.com/office/drawing/2014/main" val="584516213"/>
                    </a:ext>
                  </a:extLst>
                </a:gridCol>
                <a:gridCol w="262915">
                  <a:extLst>
                    <a:ext uri="{9D8B030D-6E8A-4147-A177-3AD203B41FA5}">
                      <a16:colId xmlns:a16="http://schemas.microsoft.com/office/drawing/2014/main" val="4151763382"/>
                    </a:ext>
                  </a:extLst>
                </a:gridCol>
                <a:gridCol w="525831">
                  <a:extLst>
                    <a:ext uri="{9D8B030D-6E8A-4147-A177-3AD203B41FA5}">
                      <a16:colId xmlns:a16="http://schemas.microsoft.com/office/drawing/2014/main" val="3027399718"/>
                    </a:ext>
                  </a:extLst>
                </a:gridCol>
                <a:gridCol w="124063">
                  <a:extLst>
                    <a:ext uri="{9D8B030D-6E8A-4147-A177-3AD203B41FA5}">
                      <a16:colId xmlns:a16="http://schemas.microsoft.com/office/drawing/2014/main" val="3838090227"/>
                    </a:ext>
                  </a:extLst>
                </a:gridCol>
                <a:gridCol w="649893">
                  <a:extLst>
                    <a:ext uri="{9D8B030D-6E8A-4147-A177-3AD203B41FA5}">
                      <a16:colId xmlns:a16="http://schemas.microsoft.com/office/drawing/2014/main" val="1966099212"/>
                    </a:ext>
                  </a:extLst>
                </a:gridCol>
              </a:tblGrid>
              <a:tr h="268529">
                <a:tc rowSpan="3" gridSpan="3">
                  <a:txBody>
                    <a:bodyPr/>
                    <a:lstStyle/>
                    <a:p>
                      <a:r>
                        <a:rPr lang="it-IT" sz="1100" dirty="0" err="1"/>
                        <a:t>DeterministicBestRepairStation</a:t>
                      </a:r>
                      <a:r>
                        <a:rPr lang="it-IT" sz="1100" dirty="0"/>
                        <a:t> | Acc: 0,871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7506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96279"/>
                  </a:ext>
                </a:extLst>
              </a:tr>
              <a:tr h="268529">
                <a:tc gridSpan="3" vMerge="1"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it-IT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92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139004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F1-score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support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248031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 err="1"/>
                        <a:t>Bad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0,96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375868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r>
                        <a:rPr lang="it-IT" sz="1100" dirty="0"/>
                        <a:t>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0,83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0,62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0,71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8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04927"/>
                  </a:ext>
                </a:extLst>
              </a:tr>
              <a:tr h="2733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 err="1"/>
                        <a:t>V.Good</a:t>
                      </a:r>
                      <a:endParaRPr lang="it-IT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0,79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1,00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0,88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it-IT" sz="1100" dirty="0"/>
                        <a:t>11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130502"/>
                  </a:ext>
                </a:extLst>
              </a:tr>
            </a:tbl>
          </a:graphicData>
        </a:graphic>
      </p:graphicFrame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ECAF0F7-25A6-47D3-BEAC-83336DC0F89F}"/>
              </a:ext>
            </a:extLst>
          </p:cNvPr>
          <p:cNvCxnSpPr>
            <a:cxnSpLocks/>
          </p:cNvCxnSpPr>
          <p:nvPr/>
        </p:nvCxnSpPr>
        <p:spPr>
          <a:xfrm>
            <a:off x="10708148" y="544530"/>
            <a:ext cx="0" cy="59945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1ACB7C3-465A-4E0D-9AB6-6A02B66EC4A1}"/>
              </a:ext>
            </a:extLst>
          </p:cNvPr>
          <p:cNvCxnSpPr>
            <a:cxnSpLocks/>
          </p:cNvCxnSpPr>
          <p:nvPr/>
        </p:nvCxnSpPr>
        <p:spPr>
          <a:xfrm flipH="1">
            <a:off x="6823214" y="544530"/>
            <a:ext cx="364" cy="59945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78FE3BC-2066-EA00-688C-665936ECDE18}"/>
              </a:ext>
            </a:extLst>
          </p:cNvPr>
          <p:cNvSpPr txBox="1"/>
          <p:nvPr/>
        </p:nvSpPr>
        <p:spPr>
          <a:xfrm>
            <a:off x="691078" y="325832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3-WAY</a:t>
            </a:r>
          </a:p>
        </p:txBody>
      </p:sp>
    </p:spTree>
    <p:extLst>
      <p:ext uri="{BB962C8B-B14F-4D97-AF65-F5344CB8AC3E}">
        <p14:creationId xmlns:p14="http://schemas.microsoft.com/office/powerpoint/2010/main" val="1783254658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LightSeedRightStep">
      <a:dk1>
        <a:srgbClr val="000000"/>
      </a:dk1>
      <a:lt1>
        <a:srgbClr val="FFFFFF"/>
      </a:lt1>
      <a:dk2>
        <a:srgbClr val="3F3423"/>
      </a:dk2>
      <a:lt2>
        <a:srgbClr val="E2E8E2"/>
      </a:lt2>
      <a:accent1>
        <a:srgbClr val="C492C0"/>
      </a:accent1>
      <a:accent2>
        <a:srgbClr val="BA7F9C"/>
      </a:accent2>
      <a:accent3>
        <a:srgbClr val="C6969A"/>
      </a:accent3>
      <a:accent4>
        <a:srgbClr val="BA927F"/>
      </a:accent4>
      <a:accent5>
        <a:srgbClr val="ADA383"/>
      </a:accent5>
      <a:accent6>
        <a:srgbClr val="A0A873"/>
      </a:accent6>
      <a:hlink>
        <a:srgbClr val="568F5B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1167</Words>
  <Application>Microsoft Office PowerPoint</Application>
  <PresentationFormat>Widescreen</PresentationFormat>
  <Paragraphs>502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Grandview</vt:lpstr>
      <vt:lpstr>Wingdings</vt:lpstr>
      <vt:lpstr>CosineVTI</vt:lpstr>
      <vt:lpstr>MODELLED ALNS</vt:lpstr>
      <vt:lpstr>Topics </vt:lpstr>
      <vt:lpstr>Objectives </vt:lpstr>
      <vt:lpstr>Mere ALNS</vt:lpstr>
      <vt:lpstr>Modelled ALNS - Database</vt:lpstr>
      <vt:lpstr>Modelled ALNS - Database</vt:lpstr>
      <vt:lpstr>Modelled ALNS</vt:lpstr>
      <vt:lpstr>Modelled ALNS</vt:lpstr>
      <vt:lpstr>Modelled ALNS</vt:lpstr>
      <vt:lpstr>Modelled ALNS</vt:lpstr>
      <vt:lpstr>Results </vt:lpstr>
      <vt:lpstr>Results</vt:lpstr>
      <vt:lpstr>Visualization of trees</vt:lpstr>
      <vt:lpstr>Visualization of trees</vt:lpstr>
      <vt:lpstr>Conclusions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MODELLED ALNS</dc:title>
  <dc:creator>Francesco Baioni</dc:creator>
  <cp:lastModifiedBy>Francesco Baioni</cp:lastModifiedBy>
  <cp:revision>12</cp:revision>
  <dcterms:created xsi:type="dcterms:W3CDTF">2022-09-25T08:41:09Z</dcterms:created>
  <dcterms:modified xsi:type="dcterms:W3CDTF">2022-10-08T14:44:06Z</dcterms:modified>
</cp:coreProperties>
</file>

<file path=docProps/thumbnail.jpeg>
</file>